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0" r:id="rId1"/>
  </p:sldMasterIdLst>
  <p:sldIdLst>
    <p:sldId id="256" r:id="rId2"/>
    <p:sldId id="306" r:id="rId3"/>
    <p:sldId id="265" r:id="rId4"/>
    <p:sldId id="266" r:id="rId5"/>
    <p:sldId id="270" r:id="rId6"/>
    <p:sldId id="271" r:id="rId7"/>
    <p:sldId id="273" r:id="rId8"/>
    <p:sldId id="272" r:id="rId9"/>
    <p:sldId id="275" r:id="rId10"/>
    <p:sldId id="276" r:id="rId11"/>
    <p:sldId id="277" r:id="rId12"/>
    <p:sldId id="279" r:id="rId13"/>
    <p:sldId id="280" r:id="rId14"/>
    <p:sldId id="282" r:id="rId15"/>
    <p:sldId id="289" r:id="rId16"/>
    <p:sldId id="290" r:id="rId17"/>
    <p:sldId id="307" r:id="rId18"/>
    <p:sldId id="291" r:id="rId19"/>
    <p:sldId id="295" r:id="rId20"/>
    <p:sldId id="294" r:id="rId21"/>
    <p:sldId id="293" r:id="rId22"/>
    <p:sldId id="296" r:id="rId23"/>
    <p:sldId id="312" r:id="rId24"/>
    <p:sldId id="313" r:id="rId25"/>
    <p:sldId id="315" r:id="rId26"/>
    <p:sldId id="314" r:id="rId27"/>
    <p:sldId id="309" r:id="rId28"/>
    <p:sldId id="305" r:id="rId29"/>
    <p:sldId id="310" r:id="rId30"/>
    <p:sldId id="300" r:id="rId31"/>
    <p:sldId id="297" r:id="rId32"/>
    <p:sldId id="301" r:id="rId33"/>
    <p:sldId id="298" r:id="rId34"/>
    <p:sldId id="299" r:id="rId35"/>
    <p:sldId id="308" r:id="rId36"/>
    <p:sldId id="302" r:id="rId37"/>
    <p:sldId id="303" r:id="rId38"/>
    <p:sldId id="304" r:id="rId39"/>
    <p:sldId id="311" r:id="rId4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3" autoAdjust="0"/>
    <p:restoredTop sz="94660"/>
  </p:normalViewPr>
  <p:slideViewPr>
    <p:cSldViewPr>
      <p:cViewPr varScale="1">
        <p:scale>
          <a:sx n="83" d="100"/>
          <a:sy n="83" d="100"/>
        </p:scale>
        <p:origin x="150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264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753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35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15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933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79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972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036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325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347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10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608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uk-UA" smtClean="0"/>
              <a:t>‹№›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30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3197050"/>
            <a:ext cx="8458200" cy="2346348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291465" marR="1043940" algn="ctr">
              <a:lnSpc>
                <a:spcPct val="108500"/>
              </a:lnSpc>
              <a:spcBef>
                <a:spcPts val="355"/>
              </a:spcBef>
            </a:pPr>
            <a:r>
              <a:rPr lang="ru-RU" sz="3600" spc="-20" dirty="0" err="1">
                <a:solidFill>
                  <a:srgbClr val="000000"/>
                </a:solidFill>
                <a:latin typeface="Arial"/>
                <a:cs typeface="Arial"/>
              </a:rPr>
              <a:t>Матеріально-</a:t>
            </a:r>
            <a:r>
              <a:rPr lang="ru-RU" sz="3600" dirty="0" err="1">
                <a:solidFill>
                  <a:srgbClr val="000000"/>
                </a:solidFill>
                <a:latin typeface="Arial"/>
                <a:cs typeface="Arial"/>
              </a:rPr>
              <a:t>технічна</a:t>
            </a:r>
            <a:r>
              <a:rPr lang="ru-RU" sz="3600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3600" spc="-20" dirty="0">
                <a:solidFill>
                  <a:srgbClr val="000000"/>
                </a:solidFill>
                <a:latin typeface="Arial"/>
                <a:cs typeface="Arial"/>
              </a:rPr>
              <a:t>база для </a:t>
            </a:r>
            <a:r>
              <a:rPr lang="ru-RU" sz="3600" spc="-20" dirty="0" err="1">
                <a:solidFill>
                  <a:srgbClr val="000000"/>
                </a:solidFill>
                <a:latin typeface="Arial"/>
                <a:cs typeface="Arial"/>
              </a:rPr>
              <a:t>реалізації</a:t>
            </a:r>
            <a:r>
              <a:rPr lang="ru-RU" sz="36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3200" spc="-10" dirty="0" err="1">
                <a:solidFill>
                  <a:srgbClr val="000000"/>
                </a:solidFill>
                <a:latin typeface="Arial"/>
                <a:cs typeface="Arial"/>
              </a:rPr>
              <a:t>освітнньої</a:t>
            </a:r>
            <a:r>
              <a:rPr lang="ru-RU" sz="3200" spc="-1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3200" spc="-10" dirty="0" err="1">
                <a:solidFill>
                  <a:srgbClr val="000000"/>
                </a:solidFill>
                <a:latin typeface="Arial"/>
                <a:cs typeface="Arial"/>
              </a:rPr>
              <a:t>програми</a:t>
            </a:r>
            <a:r>
              <a:rPr lang="ru-RU"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3200" spc="-10" dirty="0" err="1">
                <a:solidFill>
                  <a:srgbClr val="000000"/>
                </a:solidFill>
                <a:latin typeface="Arial"/>
                <a:cs typeface="Arial"/>
              </a:rPr>
              <a:t>кафедри</a:t>
            </a:r>
            <a:r>
              <a:rPr lang="ru-RU" sz="32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3200" spc="-10" dirty="0" err="1">
                <a:solidFill>
                  <a:srgbClr val="000000"/>
                </a:solidFill>
                <a:latin typeface="Arial"/>
                <a:cs typeface="Arial"/>
              </a:rPr>
              <a:t>біотехнології</a:t>
            </a:r>
            <a:r>
              <a:rPr lang="ru-RU" sz="3200" spc="-10" dirty="0">
                <a:solidFill>
                  <a:srgbClr val="000000"/>
                </a:solidFill>
                <a:latin typeface="Arial"/>
                <a:cs typeface="Arial"/>
              </a:rPr>
              <a:t> та </a:t>
            </a:r>
            <a:r>
              <a:rPr lang="ru-RU" sz="3200" spc="-10" dirty="0" err="1">
                <a:solidFill>
                  <a:srgbClr val="000000"/>
                </a:solidFill>
                <a:latin typeface="Arial"/>
                <a:cs typeface="Arial"/>
              </a:rPr>
              <a:t>радіології</a:t>
            </a:r>
            <a:r>
              <a:rPr lang="ru-RU" sz="3200" spc="-1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ru-RU" sz="3200" spc="-10" dirty="0">
                <a:solidFill>
                  <a:srgbClr val="000000"/>
                </a:solidFill>
                <a:latin typeface="Arial"/>
                <a:cs typeface="Arial"/>
              </a:rPr>
            </a:br>
            <a:endParaRPr lang="ru-RU" sz="3200" dirty="0"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F23CC73-1EB8-4832-BBB4-0A0765E2E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685800"/>
            <a:ext cx="2209799" cy="21336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E6E5C532-9CF6-4B32-9DF6-BA4E537F98BF}"/>
              </a:ext>
            </a:extLst>
          </p:cNvPr>
          <p:cNvSpPr txBox="1">
            <a:spLocks/>
          </p:cNvSpPr>
          <p:nvPr/>
        </p:nvSpPr>
        <p:spPr>
          <a:xfrm>
            <a:off x="2438400" y="879622"/>
            <a:ext cx="6155963" cy="88350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Львівський національний університет ветеринарної медицини та біотехнологій імені С.З. </a:t>
            </a:r>
            <a:r>
              <a:rPr lang="uk-UA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Ґжицького</a:t>
            </a:r>
            <a:endParaRPr lang="uk-UA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28800" y="1359934"/>
            <a:ext cx="599198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80870" marR="5080" indent="-1868805">
              <a:lnSpc>
                <a:spcPct val="100000"/>
              </a:lnSpc>
              <a:spcBef>
                <a:spcPts val="105"/>
              </a:spcBef>
            </a:pPr>
            <a:r>
              <a:rPr sz="2000" b="1" spc="-40" dirty="0">
                <a:solidFill>
                  <a:srgbClr val="292934"/>
                </a:solidFill>
                <a:latin typeface="Microsoft Sans Serif"/>
                <a:cs typeface="Microsoft Sans Serif"/>
              </a:rPr>
              <a:t>Атомно</a:t>
            </a:r>
            <a:r>
              <a:rPr sz="2000" b="1" spc="-40" dirty="0">
                <a:solidFill>
                  <a:srgbClr val="292934"/>
                </a:solidFill>
                <a:latin typeface="Arial MT"/>
                <a:cs typeface="Arial MT"/>
              </a:rPr>
              <a:t>-</a:t>
            </a:r>
            <a:r>
              <a:rPr sz="2000" b="1" dirty="0">
                <a:solidFill>
                  <a:srgbClr val="292934"/>
                </a:solidFill>
                <a:latin typeface="Microsoft Sans Serif"/>
                <a:cs typeface="Microsoft Sans Serif"/>
              </a:rPr>
              <a:t>адсорбційний</a:t>
            </a:r>
            <a:r>
              <a:rPr sz="2000" b="1" spc="55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20" dirty="0">
                <a:solidFill>
                  <a:srgbClr val="292934"/>
                </a:solidFill>
                <a:latin typeface="Microsoft Sans Serif"/>
                <a:cs typeface="Microsoft Sans Serif"/>
              </a:rPr>
              <a:t>спектрофотометр С115</a:t>
            </a:r>
            <a:r>
              <a:rPr sz="2000" b="1" spc="-90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25" dirty="0">
                <a:solidFill>
                  <a:srgbClr val="292934"/>
                </a:solidFill>
                <a:latin typeface="Microsoft Sans Serif"/>
                <a:cs typeface="Microsoft Sans Serif"/>
              </a:rPr>
              <a:t>ПК</a:t>
            </a:r>
            <a:endParaRPr sz="2000" b="1" dirty="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223" y="2019397"/>
            <a:ext cx="5760720" cy="403097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40304" y="806098"/>
            <a:ext cx="324358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20" dirty="0">
                <a:latin typeface="Microsoft Sans Serif"/>
                <a:cs typeface="Microsoft Sans Serif"/>
              </a:rPr>
              <a:t>Лабораторне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xmlns="" id="{8E2C844C-8C90-4A1C-B2BF-D52BAE587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5D9BCC19-D16C-4EBA-8EB4-770286CD8E34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8CA9E9C8-BCCD-410B-BDF1-FBB39B1EBB1D}"/>
              </a:ext>
            </a:extLst>
          </p:cNvPr>
          <p:cNvSpPr txBox="1">
            <a:spLocks/>
          </p:cNvSpPr>
          <p:nvPr/>
        </p:nvSpPr>
        <p:spPr>
          <a:xfrm>
            <a:off x="789558" y="201817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3200" b="1">
                <a:solidFill>
                  <a:schemeClr val="tx1"/>
                </a:solidFill>
                <a:latin typeface="+mn-lt"/>
              </a:rPr>
              <a:t>Інститут</a:t>
            </a:r>
            <a:r>
              <a:rPr lang="uk-UA" sz="3200" b="1" spc="-110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>
                <a:solidFill>
                  <a:schemeClr val="tx1"/>
                </a:solidFill>
                <a:latin typeface="+mn-lt"/>
              </a:rPr>
              <a:t>біології</a:t>
            </a:r>
            <a:r>
              <a:rPr lang="uk-UA" sz="3200" b="1" spc="-105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>
                <a:solidFill>
                  <a:schemeClr val="tx1"/>
                </a:solidFill>
                <a:latin typeface="+mn-lt"/>
              </a:rPr>
              <a:t>тварин</a:t>
            </a:r>
            <a:r>
              <a:rPr lang="uk-UA" sz="3200" b="1" spc="-105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 spc="-20">
                <a:solidFill>
                  <a:schemeClr val="tx1"/>
                </a:solidFill>
                <a:latin typeface="+mn-lt"/>
              </a:rPr>
              <a:t>НААН</a:t>
            </a:r>
            <a:endParaRPr lang="uk-UA" sz="3200" b="1" spc="-2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89558" y="1367155"/>
            <a:ext cx="782104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 err="1">
                <a:solidFill>
                  <a:srgbClr val="292934"/>
                </a:solidFill>
                <a:latin typeface="Microsoft Sans Serif"/>
                <a:cs typeface="Microsoft Sans Serif"/>
              </a:rPr>
              <a:t>Імуноферментний</a:t>
            </a:r>
            <a:r>
              <a:rPr sz="2000" b="1" spc="-105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10" dirty="0" err="1">
                <a:solidFill>
                  <a:srgbClr val="292934"/>
                </a:solidFill>
                <a:latin typeface="Microsoft Sans Serif"/>
                <a:cs typeface="Microsoft Sans Serif"/>
              </a:rPr>
              <a:t>аналізатор</a:t>
            </a:r>
            <a:r>
              <a:rPr lang="uk-UA" sz="2000" b="1" spc="-10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292934"/>
                </a:solidFill>
                <a:latin typeface="Arial MT"/>
                <a:cs typeface="Arial MT"/>
              </a:rPr>
              <a:t>Stat</a:t>
            </a:r>
            <a:r>
              <a:rPr sz="2000" b="1" spc="-20" dirty="0">
                <a:solidFill>
                  <a:srgbClr val="292934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292934"/>
                </a:solidFill>
                <a:latin typeface="Arial MT"/>
                <a:cs typeface="Arial MT"/>
              </a:rPr>
              <a:t>Fax</a:t>
            </a:r>
            <a:r>
              <a:rPr sz="2000" b="1" spc="-15" dirty="0">
                <a:solidFill>
                  <a:srgbClr val="292934"/>
                </a:solidFill>
                <a:latin typeface="Arial MT"/>
                <a:cs typeface="Arial MT"/>
              </a:rPr>
              <a:t> </a:t>
            </a:r>
            <a:r>
              <a:rPr sz="2000" b="1" spc="-20" dirty="0">
                <a:solidFill>
                  <a:srgbClr val="292934"/>
                </a:solidFill>
                <a:latin typeface="Arial MT"/>
                <a:cs typeface="Arial MT"/>
              </a:rPr>
              <a:t>3000</a:t>
            </a:r>
            <a:endParaRPr sz="2000" b="1" dirty="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8121" y="1994407"/>
            <a:ext cx="5423915" cy="41254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14650" y="888333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370A1E77-647D-44DD-A164-DB626E421AB1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5FCDC430-1950-4310-808F-B19D538E3D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4825" y="1395895"/>
            <a:ext cx="80222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292934"/>
                </a:solidFill>
                <a:latin typeface="Microsoft Sans Serif"/>
                <a:cs typeface="Microsoft Sans Serif"/>
              </a:rPr>
              <a:t>Напівавтоматичний</a:t>
            </a:r>
            <a:r>
              <a:rPr sz="1800" b="1" spc="-40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solidFill>
                  <a:srgbClr val="292934"/>
                </a:solidFill>
                <a:latin typeface="Microsoft Sans Serif"/>
                <a:cs typeface="Microsoft Sans Serif"/>
              </a:rPr>
              <a:t>дистилятор</a:t>
            </a:r>
            <a:r>
              <a:rPr sz="1800" b="1" spc="-80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 err="1">
                <a:solidFill>
                  <a:srgbClr val="292934"/>
                </a:solidFill>
                <a:latin typeface="Microsoft Sans Serif"/>
                <a:cs typeface="Microsoft Sans Serif"/>
              </a:rPr>
              <a:t>із</a:t>
            </a:r>
            <a:r>
              <a:rPr sz="1800" b="1" spc="-50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1800" b="1" spc="-10" dirty="0" err="1">
                <a:solidFill>
                  <a:srgbClr val="292934"/>
                </a:solidFill>
                <a:latin typeface="Microsoft Sans Serif"/>
                <a:cs typeface="Microsoft Sans Serif"/>
              </a:rPr>
              <a:t>дігестером</a:t>
            </a:r>
            <a:r>
              <a:rPr lang="uk-UA" sz="1800" b="1" spc="-10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1800" b="1" i="1" dirty="0" err="1">
                <a:solidFill>
                  <a:srgbClr val="292934"/>
                </a:solidFill>
                <a:latin typeface="Arial"/>
                <a:cs typeface="Arial"/>
              </a:rPr>
              <a:t>Bűchi</a:t>
            </a:r>
            <a:r>
              <a:rPr sz="1800" b="1" i="1" spc="-15" dirty="0">
                <a:solidFill>
                  <a:srgbClr val="292934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292934"/>
                </a:solidFill>
                <a:latin typeface="Arial"/>
                <a:cs typeface="Arial"/>
              </a:rPr>
              <a:t>K-</a:t>
            </a:r>
            <a:r>
              <a:rPr sz="1800" b="1" i="1" spc="-25" dirty="0">
                <a:solidFill>
                  <a:srgbClr val="292934"/>
                </a:solidFill>
                <a:latin typeface="Arial"/>
                <a:cs typeface="Arial"/>
              </a:rPr>
              <a:t>355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112451"/>
            <a:ext cx="2930652" cy="39075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9200" y="2112451"/>
            <a:ext cx="2930652" cy="390753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767838" y="838013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9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9C6E1234-134B-44D3-B8D5-E5ED8A4E2CC9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A1A4815F-1363-4B1D-AE68-2DEFCB952E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2633"/>
            <a:ext cx="9143999" cy="31211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07163" y="2480652"/>
            <a:ext cx="4958526" cy="3715511"/>
            <a:chOff x="303275" y="2570988"/>
            <a:chExt cx="5367070" cy="3715511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6204" y="3009351"/>
              <a:ext cx="2434141" cy="28387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275" y="2570988"/>
              <a:ext cx="2787395" cy="371551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124200" y="907505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4771" y="1722760"/>
            <a:ext cx="1750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292934"/>
                </a:solidFill>
                <a:latin typeface="Microsoft Sans Serif"/>
                <a:cs typeface="Microsoft Sans Serif"/>
              </a:rPr>
              <a:t>Центрифуги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xmlns="" id="{4DFE088A-120E-4374-B1A7-76356C28D714}"/>
              </a:ext>
            </a:extLst>
          </p:cNvPr>
          <p:cNvSpPr txBox="1"/>
          <p:nvPr/>
        </p:nvSpPr>
        <p:spPr>
          <a:xfrm>
            <a:off x="6276975" y="1804361"/>
            <a:ext cx="1991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92934"/>
                </a:solidFill>
                <a:latin typeface="Microsoft Sans Serif"/>
                <a:cs typeface="Microsoft Sans Serif"/>
              </a:rPr>
              <a:t>Муфельна</a:t>
            </a:r>
            <a:r>
              <a:rPr sz="2400" spc="-135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292934"/>
                </a:solidFill>
                <a:latin typeface="Microsoft Sans Serif"/>
                <a:cs typeface="Microsoft Sans Serif"/>
              </a:rPr>
              <a:t>піч</a:t>
            </a:r>
            <a:endParaRPr sz="2400" dirty="0">
              <a:latin typeface="Microsoft Sans Serif"/>
              <a:cs typeface="Microsoft Sans Serif"/>
            </a:endParaRPr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xmlns="" id="{F192257F-6A0D-44A3-8B32-B77F163CF96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79898" y="2919015"/>
            <a:ext cx="2985514" cy="2692908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254A3871-2F63-4297-8C4E-685CABBAB7D8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xmlns="" id="{8D6F89BD-EF68-4C53-9837-0AA5EE7C0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8600" y="977321"/>
            <a:ext cx="3895725" cy="43180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0"/>
              </a:spcBef>
            </a:pPr>
            <a:r>
              <a:rPr sz="2200" spc="-25" dirty="0">
                <a:latin typeface="Microsoft Sans Serif"/>
                <a:cs typeface="Microsoft Sans Serif"/>
              </a:rPr>
              <a:t>Мікробіологічні</a:t>
            </a:r>
            <a:r>
              <a:rPr sz="2200" spc="-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дослідження</a:t>
            </a:r>
            <a:endParaRPr sz="22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756" y="1752600"/>
            <a:ext cx="3505200" cy="3794631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xmlns="" id="{DDCD6A23-0A9B-46C3-AD2D-B4251B740AA9}"/>
              </a:ext>
            </a:extLst>
          </p:cNvPr>
          <p:cNvSpPr txBox="1"/>
          <p:nvPr/>
        </p:nvSpPr>
        <p:spPr>
          <a:xfrm>
            <a:off x="5410200" y="1007801"/>
            <a:ext cx="2646045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Лабораторна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робота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xmlns="" id="{6DAF6475-ABD8-4DDF-8FF0-84044DF4B8C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2506" y="1888236"/>
            <a:ext cx="4110227" cy="3081528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211615DA-6C40-4EB8-BAB2-681BCA1560B8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9BCBFCE3-B08C-4AF9-BAC6-C530C2E6C5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9933" y="1429247"/>
            <a:ext cx="4125468" cy="27010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24" y="1395927"/>
            <a:ext cx="3857245" cy="27010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092830" y="856487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xmlns="" id="{5859ACB7-812B-4B91-9294-55ED24F71A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6823" y="4307156"/>
            <a:ext cx="3857246" cy="2328672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xmlns="" id="{2D0A07DF-AEEC-42A1-A976-8ADD9D47116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3477" y="4370452"/>
            <a:ext cx="4133087" cy="2324100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D084B367-37F7-4D66-B8B8-A3AF4DE96F78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007859D1-4DFD-4269-B3B9-E9FDF55886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A99107-3841-4188-AE2A-BEA66322BB3F}"/>
              </a:ext>
            </a:extLst>
          </p:cNvPr>
          <p:cNvSpPr txBox="1"/>
          <p:nvPr/>
        </p:nvSpPr>
        <p:spPr>
          <a:xfrm>
            <a:off x="228600" y="152400"/>
            <a:ext cx="8610600" cy="1508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uk-UA" sz="2400" b="1" dirty="0">
                <a:latin typeface="+mn-lt"/>
              </a:rPr>
              <a:t>Угода про навчально-виробничу та наукову співпрацю із </a:t>
            </a:r>
            <a:r>
              <a:rPr lang="ru-RU" sz="2400" b="1" i="0" dirty="0" err="1">
                <a:effectLst/>
              </a:rPr>
              <a:t>Державним</a:t>
            </a:r>
            <a:r>
              <a:rPr lang="ru-RU" sz="2400" b="1" i="0" dirty="0">
                <a:effectLst/>
              </a:rPr>
              <a:t> </a:t>
            </a:r>
            <a:r>
              <a:rPr lang="ru-RU" sz="2400" b="1" i="0" dirty="0" err="1">
                <a:effectLst/>
              </a:rPr>
              <a:t>науково-дослідним</a:t>
            </a:r>
            <a:r>
              <a:rPr lang="ru-RU" sz="2400" b="1" i="0" dirty="0">
                <a:effectLst/>
              </a:rPr>
              <a:t> </a:t>
            </a:r>
            <a:r>
              <a:rPr lang="ru-RU" sz="2400" b="1" i="0" dirty="0" err="1">
                <a:effectLst/>
              </a:rPr>
              <a:t>контрольним</a:t>
            </a:r>
            <a:r>
              <a:rPr lang="ru-RU" sz="2400" b="1" i="0" dirty="0">
                <a:effectLst/>
              </a:rPr>
              <a:t> </a:t>
            </a:r>
            <a:r>
              <a:rPr lang="ru-RU" sz="2400" b="1" i="0" dirty="0" err="1">
                <a:effectLst/>
              </a:rPr>
              <a:t>інститутом</a:t>
            </a:r>
            <a:r>
              <a:rPr lang="ru-RU" sz="2400" b="1" i="0" dirty="0">
                <a:effectLst/>
              </a:rPr>
              <a:t> </a:t>
            </a:r>
            <a:r>
              <a:rPr lang="ru-RU" sz="2400" b="1" i="0" dirty="0" err="1">
                <a:effectLst/>
              </a:rPr>
              <a:t>ветеринарних</a:t>
            </a:r>
            <a:r>
              <a:rPr lang="ru-RU" sz="2400" b="1" i="0" dirty="0">
                <a:effectLst/>
              </a:rPr>
              <a:t> </a:t>
            </a:r>
            <a:r>
              <a:rPr lang="ru-RU" sz="2400" b="1" i="0" dirty="0" err="1">
                <a:effectLst/>
              </a:rPr>
              <a:t>препаратів</a:t>
            </a:r>
            <a:r>
              <a:rPr lang="ru-RU" sz="2400" b="1" i="0" dirty="0">
                <a:effectLst/>
              </a:rPr>
              <a:t> та </a:t>
            </a:r>
            <a:r>
              <a:rPr lang="ru-RU" sz="2400" b="1" i="0" dirty="0" err="1">
                <a:effectLst/>
              </a:rPr>
              <a:t>кормових</a:t>
            </a:r>
            <a:r>
              <a:rPr lang="ru-RU" sz="2400" b="1" i="0" dirty="0">
                <a:effectLst/>
              </a:rPr>
              <a:t> добавок</a:t>
            </a:r>
          </a:p>
          <a:p>
            <a:pPr algn="ctr"/>
            <a:endParaRPr lang="uk-UA" sz="1000" b="1" dirty="0"/>
          </a:p>
        </p:txBody>
      </p:sp>
      <p:pic>
        <p:nvPicPr>
          <p:cNvPr id="2050" name="Picture 2" descr="ДНДКІ ветпрепаратів | Mapio.net">
            <a:extLst>
              <a:ext uri="{FF2B5EF4-FFF2-40B4-BE49-F238E27FC236}">
                <a16:creationId xmlns:a16="http://schemas.microsoft.com/office/drawing/2014/main" xmlns="" id="{934FE06B-752E-4060-9D0E-B880071B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E8D74B-FC4F-4E3B-AAA4-393E51F79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36" y="2543175"/>
            <a:ext cx="2811614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35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FD8F0E-274F-4E2F-B8F6-5978A570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28" y="381000"/>
            <a:ext cx="3429000" cy="2233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EBB427-0F5B-46D0-98B5-C3D2BA98B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96" y="3623137"/>
            <a:ext cx="4491171" cy="2590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015AD4A-5751-4E22-813A-1B9C7224F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850" y="418704"/>
            <a:ext cx="2379247" cy="15379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6C55BC-E149-493E-A6B5-2D64244BD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81000"/>
            <a:ext cx="2246467" cy="18553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2127B96-0EAF-4817-93E8-596D1A105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33" y="2837121"/>
            <a:ext cx="4168501" cy="34140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766C088-FE77-460D-BAC4-093240791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038" y="1905000"/>
            <a:ext cx="2246467" cy="16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83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88BD85-A891-4793-8394-336B3B0A9D02}"/>
              </a:ext>
            </a:extLst>
          </p:cNvPr>
          <p:cNvSpPr txBox="1"/>
          <p:nvPr/>
        </p:nvSpPr>
        <p:spPr>
          <a:xfrm>
            <a:off x="228600" y="15240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Автоматичний</a:t>
            </a:r>
            <a:r>
              <a:rPr lang="ru-RU" b="0" i="0" dirty="0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аналізатор</a:t>
            </a:r>
            <a:r>
              <a:rPr lang="ru-RU" b="0" i="0" dirty="0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Mythic</a:t>
            </a:r>
            <a:r>
              <a:rPr lang="ru-RU" b="0" i="0" dirty="0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 18 </a:t>
            </a:r>
            <a:r>
              <a:rPr lang="ru-RU" b="0" i="0" dirty="0" err="1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Vet</a:t>
            </a:r>
            <a:r>
              <a:rPr lang="ru-RU" b="0" i="0" dirty="0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.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7FF8E-1AB1-4B5B-8216-1E9B8208AE7B}"/>
              </a:ext>
            </a:extLst>
          </p:cNvPr>
          <p:cNvSpPr txBox="1"/>
          <p:nvPr/>
        </p:nvSpPr>
        <p:spPr>
          <a:xfrm>
            <a:off x="4953000" y="1524000"/>
            <a:ext cx="396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>
                <a:solidFill>
                  <a:srgbClr val="1E2A3D"/>
                </a:solidFill>
                <a:latin typeface="Roboto" panose="02000000000000000000" pitchFamily="2" charset="0"/>
              </a:rPr>
              <a:t>І</a:t>
            </a:r>
            <a:r>
              <a:rPr lang="uk-UA" b="0" i="0" dirty="0" err="1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муноферментний</a:t>
            </a:r>
            <a:r>
              <a:rPr lang="uk-UA" b="0" i="0" dirty="0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 аналізатор (ІФА)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A4E907-F774-4687-9D52-EA51E02A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118318"/>
            <a:ext cx="3650088" cy="33680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33CAC9-4E47-45FA-BD52-5D1A7FA16817}"/>
              </a:ext>
            </a:extLst>
          </p:cNvPr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Державний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науково-дослідний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контрольний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інститут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ветеринарних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препаратів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та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кормових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добавок</a:t>
            </a:r>
          </a:p>
          <a:p>
            <a:pPr algn="ctr"/>
            <a:endParaRPr lang="uk-UA" sz="1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E0F674-8C21-4CF0-8D90-568A27775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47" y="2118318"/>
            <a:ext cx="4302953" cy="33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6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225A79-A0C5-4B92-BCF0-51FE6FEFE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1" y="1905000"/>
            <a:ext cx="4495800" cy="43590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987C5B-BF45-4ADE-AAE8-0E0F83DC3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876425"/>
            <a:ext cx="3505504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F3EF22-90D8-4502-A32D-34A9B9F6DECA}"/>
              </a:ext>
            </a:extLst>
          </p:cNvPr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Державний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науково-дослідний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контрольний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інститут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ветеринарних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препаратів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та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кормових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добавок</a:t>
            </a:r>
          </a:p>
          <a:p>
            <a:pPr algn="ctr"/>
            <a:endParaRPr lang="uk-UA" sz="1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E5FA6E-A6CB-4471-9213-F9D92B0B4A89}"/>
              </a:ext>
            </a:extLst>
          </p:cNvPr>
          <p:cNvSpPr txBox="1"/>
          <p:nvPr/>
        </p:nvSpPr>
        <p:spPr>
          <a:xfrm>
            <a:off x="1229029" y="1308646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Високоефективний рідинний та газовий хроматограф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2776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52774A71-49DC-41F8-A5A5-7F5A4A7CBB48}"/>
              </a:ext>
            </a:extLst>
          </p:cNvPr>
          <p:cNvSpPr/>
          <p:nvPr/>
        </p:nvSpPr>
        <p:spPr>
          <a:xfrm>
            <a:off x="0" y="788051"/>
            <a:ext cx="9048750" cy="1368978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xmlns="" id="{3EA98471-ED46-48FA-B8DF-EDC0241198B8}"/>
              </a:ext>
            </a:extLst>
          </p:cNvPr>
          <p:cNvSpPr txBox="1">
            <a:spLocks/>
          </p:cNvSpPr>
          <p:nvPr/>
        </p:nvSpPr>
        <p:spPr>
          <a:xfrm>
            <a:off x="685800" y="368912"/>
            <a:ext cx="8125842" cy="1502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endParaRPr lang="uk-UA" sz="3200" b="1" dirty="0">
              <a:solidFill>
                <a:schemeClr val="tx1"/>
              </a:solidFill>
              <a:latin typeface="+mn-l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3200" b="1" dirty="0">
                <a:solidFill>
                  <a:schemeClr val="tx1"/>
                </a:solidFill>
                <a:latin typeface="+mn-lt"/>
              </a:rPr>
              <a:t>Угода про навчально-виробничу та наукову співпрацю із  Інститутом</a:t>
            </a:r>
            <a:r>
              <a:rPr lang="uk-UA"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lang="uk-UA"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lang="uk-UA"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26232C-79A9-4FEF-8568-8FB90C284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32080"/>
            <a:ext cx="4953000" cy="381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3B39BD-A846-48D7-A7B7-C68649190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305083"/>
            <a:ext cx="3200400" cy="2189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A1A4132-59E4-4585-9DC2-E4E8C8DD5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94417"/>
            <a:ext cx="1752600" cy="2287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57CD7C-1A12-4203-8F2C-ADB5D19D7C8C}"/>
              </a:ext>
            </a:extLst>
          </p:cNvPr>
          <p:cNvSpPr txBox="1"/>
          <p:nvPr/>
        </p:nvSpPr>
        <p:spPr>
          <a:xfrm>
            <a:off x="2362200" y="568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spc="-10" dirty="0">
                <a:solidFill>
                  <a:srgbClr val="000000"/>
                </a:solidFill>
                <a:latin typeface="Arial Black" panose="020B0A04020102020204" pitchFamily="34" charset="0"/>
                <a:cs typeface="Arial"/>
              </a:rPr>
              <a:t>Установи-</a:t>
            </a:r>
            <a:r>
              <a:rPr lang="ru-RU" sz="3200" spc="-10" dirty="0" err="1">
                <a:solidFill>
                  <a:srgbClr val="000000"/>
                </a:solidFill>
                <a:latin typeface="Arial Black" panose="020B0A04020102020204" pitchFamily="34" charset="0"/>
                <a:cs typeface="Arial"/>
              </a:rPr>
              <a:t>партнери</a:t>
            </a:r>
            <a:endParaRPr lang="uk-U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27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DC13FD-758D-45A2-AC4C-700CB879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4343400" cy="3886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227359-B070-4C98-AA4B-7C8E018CE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505200"/>
            <a:ext cx="3613623" cy="2446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2CAD87-DB43-4F25-A645-4DA9D4342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906548"/>
            <a:ext cx="3613622" cy="2522452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xmlns="" id="{39C86F82-D9AE-49EA-BE4A-4E496A85A014}"/>
              </a:ext>
            </a:extLst>
          </p:cNvPr>
          <p:cNvSpPr txBox="1"/>
          <p:nvPr/>
        </p:nvSpPr>
        <p:spPr>
          <a:xfrm>
            <a:off x="2590800" y="266468"/>
            <a:ext cx="3244850" cy="401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683848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945C84D-A4F4-424C-BFE8-C8C1553C9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" y="3128257"/>
            <a:ext cx="911542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9F7A45-3AB5-4091-9560-338FAB3B2607}"/>
              </a:ext>
            </a:extLst>
          </p:cNvPr>
          <p:cNvSpPr txBox="1"/>
          <p:nvPr/>
        </p:nvSpPr>
        <p:spPr>
          <a:xfrm>
            <a:off x="1165225" y="2758925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1E2A3D"/>
                </a:solidFill>
                <a:effectLst/>
                <a:latin typeface="Roboto" panose="02000000000000000000" pitchFamily="2" charset="0"/>
              </a:rPr>
              <a:t>Високоефективний рідинний та газовий хроматограф </a:t>
            </a:r>
            <a:endParaRPr lang="uk-UA" dirty="0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xmlns="" id="{CB260B6D-6C9F-431B-82E7-8D8CB7675D34}"/>
              </a:ext>
            </a:extLst>
          </p:cNvPr>
          <p:cNvSpPr txBox="1"/>
          <p:nvPr/>
        </p:nvSpPr>
        <p:spPr>
          <a:xfrm>
            <a:off x="2057400" y="71052"/>
            <a:ext cx="3244850" cy="401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639270-30E9-43E2-98FD-8A19C3FD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33" y="607863"/>
            <a:ext cx="3091342" cy="19844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C37A88E-7FBE-4562-90B4-21A7B2D68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122" y="225143"/>
            <a:ext cx="3310650" cy="23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00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735347-7B98-41D2-B5BF-0449C0C65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297" y="1981200"/>
            <a:ext cx="2679314" cy="35942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35F194-8E43-4371-8E42-A185F311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2057400"/>
            <a:ext cx="2602402" cy="3594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41036B-7A1C-4AEC-8649-342EB1145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892" y="1981200"/>
            <a:ext cx="2679315" cy="3594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7C8A24-6DC0-41B9-A3E0-E452B5B78C69}"/>
              </a:ext>
            </a:extLst>
          </p:cNvPr>
          <p:cNvSpPr txBox="1"/>
          <p:nvPr/>
        </p:nvSpPr>
        <p:spPr>
          <a:xfrm>
            <a:off x="3033892" y="13716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1800" b="1" dirty="0">
                <a:latin typeface="Microsoft Sans Serif"/>
                <a:cs typeface="Microsoft Sans Serif"/>
              </a:rPr>
              <a:t>Аналіз</a:t>
            </a:r>
            <a:r>
              <a:rPr lang="uk-UA" sz="1800" b="1" spc="-95" dirty="0">
                <a:latin typeface="Microsoft Sans Serif"/>
                <a:cs typeface="Microsoft Sans Serif"/>
              </a:rPr>
              <a:t> </a:t>
            </a:r>
            <a:r>
              <a:rPr lang="uk-UA" sz="1800" b="1" spc="-30" dirty="0">
                <a:latin typeface="Microsoft Sans Serif"/>
                <a:cs typeface="Microsoft Sans Serif"/>
              </a:rPr>
              <a:t>методом</a:t>
            </a:r>
            <a:r>
              <a:rPr lang="uk-UA" sz="1800" b="1" spc="-95" dirty="0">
                <a:latin typeface="Microsoft Sans Serif"/>
                <a:cs typeface="Microsoft Sans Serif"/>
              </a:rPr>
              <a:t> </a:t>
            </a:r>
            <a:r>
              <a:rPr lang="uk-UA" sz="1800" b="1" spc="-25" dirty="0">
                <a:latin typeface="Microsoft Sans Serif"/>
                <a:cs typeface="Microsoft Sans Serif"/>
              </a:rPr>
              <a:t>ПЛР</a:t>
            </a:r>
            <a:endParaRPr lang="uk-UA" sz="1800" b="1" dirty="0">
              <a:latin typeface="Microsoft Sans Serif"/>
              <a:cs typeface="Microsoft Sans Serif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B8C256-554B-46AB-8E1E-2441A03F77BD}"/>
              </a:ext>
            </a:extLst>
          </p:cNvPr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Державний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науково-дослідний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контрольний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інститут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ветеринарних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препаратів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та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кормових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добавок</a:t>
            </a:r>
          </a:p>
          <a:p>
            <a:pPr algn="ctr"/>
            <a:endParaRPr lang="uk-UA" sz="1000" b="1" dirty="0"/>
          </a:p>
        </p:txBody>
      </p:sp>
    </p:spTree>
    <p:extLst>
      <p:ext uri="{BB962C8B-B14F-4D97-AF65-F5344CB8AC3E}">
        <p14:creationId xmlns:p14="http://schemas.microsoft.com/office/powerpoint/2010/main" val="3501460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092090-4897-4B9A-8E48-47865509E829}"/>
              </a:ext>
            </a:extLst>
          </p:cNvPr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                         Інноваційна біотехнологічна лабораторія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Tech 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			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StartUp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School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«Львівська політехніка»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ctr"/>
            <a:endParaRPr lang="uk-UA" sz="1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D5E240-6B2B-47C3-9BF5-A4CC18765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4086"/>
            <a:ext cx="1819102" cy="990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689754-16BD-41F6-AF6F-72DE49C88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52550"/>
            <a:ext cx="1766151" cy="2686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136AF18-C49D-44D4-A328-695D1F72C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70" y="2895600"/>
            <a:ext cx="2019993" cy="30837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F83C5D2-AE72-494C-B90A-B7FF9DFF43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78" y="1963332"/>
            <a:ext cx="1867592" cy="3083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470055-004C-45FA-950E-F4674271C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09895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7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68580B8-EC68-47A7-AF0B-821E0C394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" y="380269"/>
            <a:ext cx="2201850" cy="36400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EB3A431-8A61-48EC-BA4A-D65710C25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457200"/>
            <a:ext cx="2201849" cy="35726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70D848-2698-45E3-937A-E26FE456E861}"/>
              </a:ext>
            </a:extLst>
          </p:cNvPr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                         Інноваційна біотехнологічна лабораторія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Tech 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			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StartUp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School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«Львівська політехніка»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ctr"/>
            <a:endParaRPr lang="uk-UA" sz="10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F98A41E-A4A4-4B1F-BAE9-07B16D85C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4086"/>
            <a:ext cx="1819102" cy="990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2ACAE8A-E386-4667-B01A-CA8E5F031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23" y="1008133"/>
            <a:ext cx="2859477" cy="39632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D2F3F52-9062-48B7-847D-D034583BD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4" y="3733800"/>
            <a:ext cx="1847989" cy="25146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3A019D9-F088-4987-925C-3FF9898387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00" y="3429000"/>
            <a:ext cx="184799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91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86E0C4-00E3-42BE-9055-8F29A3A243E7}"/>
              </a:ext>
            </a:extLst>
          </p:cNvPr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                         Інноваційна біотехнологічна лабораторія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Tech 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			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StartUp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School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«Львівська політехніка»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ctr"/>
            <a:endParaRPr lang="uk-UA" sz="1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E46789-F9D8-4262-A73F-9BBB50A40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4086"/>
            <a:ext cx="1819102" cy="990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93D8C15-ABC7-45D9-AE24-E6972BFF0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69" y="1055161"/>
            <a:ext cx="2176408" cy="35813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61D8EE-0D19-4BDD-B4E4-42AD3ED96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3" y="1055161"/>
            <a:ext cx="1738400" cy="3048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29676B-4488-40DE-B96A-405A8CCA2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37" y="3429000"/>
            <a:ext cx="1905000" cy="30596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2D58BB-6C24-4A61-9C93-CE2F28BF7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73" y="3429000"/>
            <a:ext cx="2041427" cy="32829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562B45-3615-4ACE-8E24-394C06030F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8" y="1409700"/>
            <a:ext cx="304157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46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51E3D6-2AB1-40BF-80F5-14DCADAC4A1B}"/>
              </a:ext>
            </a:extLst>
          </p:cNvPr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                         Інноваційна біотехнологічна лабораторія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Tech 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 			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StartUp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School</a:t>
            </a:r>
            <a:r>
              <a:rPr lang="uk-UA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«Львівська політехніка»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ctr"/>
            <a:endParaRPr lang="uk-UA" sz="1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8A2C1-E59C-48D6-A4BF-62276BBFF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4086"/>
            <a:ext cx="1819102" cy="990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A7E9F9-C975-40ED-95EA-559F05D17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2" y="1167347"/>
            <a:ext cx="2160270" cy="32794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728AAA-8893-4004-975D-791066A2B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03" y="1827367"/>
            <a:ext cx="2160270" cy="32794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F02132-9AAB-4534-AAE5-A26E72ABD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3" y="3124200"/>
            <a:ext cx="2160270" cy="320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B617FC-D398-4E18-B5E3-8AE4D8F80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2" y="1600200"/>
            <a:ext cx="253765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0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2223053"/>
            <a:ext cx="8534400" cy="539828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291465" marR="1043940" algn="ctr">
              <a:lnSpc>
                <a:spcPct val="108500"/>
              </a:lnSpc>
              <a:spcBef>
                <a:spcPts val="355"/>
              </a:spcBef>
            </a:pPr>
            <a:r>
              <a:rPr lang="ru-RU" sz="2800" spc="-20" dirty="0">
                <a:solidFill>
                  <a:srgbClr val="000000"/>
                </a:solidFill>
                <a:latin typeface="Arial"/>
                <a:cs typeface="Arial"/>
              </a:rPr>
              <a:t>Структура та </a:t>
            </a:r>
            <a:r>
              <a:rPr lang="ru-RU" sz="2800" spc="-20" dirty="0" err="1">
                <a:solidFill>
                  <a:srgbClr val="000000"/>
                </a:solidFill>
                <a:latin typeface="Arial"/>
                <a:cs typeface="Arial"/>
              </a:rPr>
              <a:t>підрозділи</a:t>
            </a:r>
            <a:r>
              <a:rPr lang="ru-RU" sz="28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2800" spc="-20" dirty="0" err="1">
                <a:solidFill>
                  <a:srgbClr val="000000"/>
                </a:solidFill>
                <a:latin typeface="Arial"/>
                <a:cs typeface="Arial"/>
              </a:rPr>
              <a:t>університету</a:t>
            </a:r>
            <a:endParaRPr lang="ru-RU" sz="2800" dirty="0"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F23CC73-1EB8-4832-BBB4-0A0765E2E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400"/>
            <a:ext cx="1752601" cy="1692167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E6E5C532-9CF6-4B32-9DF6-BA4E537F98BF}"/>
              </a:ext>
            </a:extLst>
          </p:cNvPr>
          <p:cNvSpPr txBox="1">
            <a:spLocks/>
          </p:cNvSpPr>
          <p:nvPr/>
        </p:nvSpPr>
        <p:spPr>
          <a:xfrm>
            <a:off x="1524000" y="351547"/>
            <a:ext cx="5791200" cy="88350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Львівський національний університет ветеринарної медицини та біотехнологій імені С.З. </a:t>
            </a:r>
            <a:r>
              <a:rPr lang="uk-U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Ґжицького</a:t>
            </a:r>
            <a:endParaRPr lang="uk-U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 харчових технологій та біотехнології</a:t>
            </a: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Picture 2" descr="Обираєш університет? Обирай наш! 💙 Львівський національний університет  ветеринарної медицини та біотехнологій імені С.З. Ґжицького - це про  великий... | By Львівський національний університет ветеринарної медицини  та біотехнологій | Facebook">
            <a:extLst>
              <a:ext uri="{FF2B5EF4-FFF2-40B4-BE49-F238E27FC236}">
                <a16:creationId xmlns:a16="http://schemas.microsoft.com/office/drawing/2014/main" xmlns="" id="{03B1512E-DDC9-4F58-905C-E5BEC556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141367"/>
            <a:ext cx="2746995" cy="35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бмін об'єднав ще два університети Львова — ветеринарний і аграрний —  LVIV.MEDIA">
            <a:extLst>
              <a:ext uri="{FF2B5EF4-FFF2-40B4-BE49-F238E27FC236}">
                <a16:creationId xmlns:a16="http://schemas.microsoft.com/office/drawing/2014/main" xmlns="" id="{9CC95C43-CD44-4F31-B417-8D1C5719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29" y="3141367"/>
            <a:ext cx="2447700" cy="35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Рятувальники евакуювали студентів Львівського ветеринарного університету —  Варіанти">
            <a:extLst>
              <a:ext uri="{FF2B5EF4-FFF2-40B4-BE49-F238E27FC236}">
                <a16:creationId xmlns:a16="http://schemas.microsoft.com/office/drawing/2014/main" xmlns="" id="{117E645B-1756-4A52-B40A-40FD527A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29" y="3289945"/>
            <a:ext cx="3359941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75CB41-7FCE-4857-A8E1-D381F22AE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114300"/>
            <a:ext cx="1981201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82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111E10-5BE9-4A70-BF57-38CECA866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04800"/>
            <a:ext cx="3276600" cy="16003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DE96359-ECA5-4060-966E-128E391B8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62200"/>
            <a:ext cx="2733675" cy="3581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989B02D-8F5C-42E6-93B6-E88B0F196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3400"/>
            <a:ext cx="2521146" cy="2209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C532C01-CD33-4F66-BDC0-9FE70277A9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57" y="2895600"/>
            <a:ext cx="2467689" cy="3276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B5E3B8-BF6B-4DE3-B8E0-575810170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71" y="1828939"/>
            <a:ext cx="2529645" cy="26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8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C053BB-716C-42DE-AD6A-B650FC610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29" y="3939363"/>
            <a:ext cx="2619341" cy="19726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2B3255-F889-44F6-952B-179646DAD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81" y="1788466"/>
            <a:ext cx="2548016" cy="1899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7204CF6-84EE-442D-A0B2-FF52DB944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57" y="1143000"/>
            <a:ext cx="2667000" cy="4114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CF44C9-647C-4D73-AD49-1116500D5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16001"/>
            <a:ext cx="2438400" cy="34124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A2CEEA-BADD-499B-A8EB-07EA1135D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3" y="64371"/>
            <a:ext cx="2905402" cy="16765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2213174-1B60-4E21-913F-3C701A15B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111927"/>
            <a:ext cx="1485662" cy="13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53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1852" y="1387430"/>
            <a:ext cx="4532630" cy="769620"/>
          </a:xfrm>
          <a:prstGeom prst="rect">
            <a:avLst/>
          </a:prstGeom>
          <a:solidFill>
            <a:srgbClr val="E6E8EB"/>
          </a:solidFill>
        </p:spPr>
        <p:txBody>
          <a:bodyPr vert="horz" wrap="square" lIns="0" tIns="37465" rIns="0" bIns="0" rtlCol="0">
            <a:spAutoFit/>
          </a:bodyPr>
          <a:lstStyle/>
          <a:p>
            <a:pPr marL="525780" marR="207645" indent="-434340">
              <a:lnSpc>
                <a:spcPct val="100000"/>
              </a:lnSpc>
              <a:spcBef>
                <a:spcPts val="295"/>
              </a:spcBef>
            </a:pPr>
            <a:r>
              <a:rPr sz="2200" dirty="0">
                <a:latin typeface="Microsoft Sans Serif"/>
                <a:cs typeface="Microsoft Sans Serif"/>
              </a:rPr>
              <a:t>Віварій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для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проведення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дослідів </a:t>
            </a:r>
            <a:r>
              <a:rPr sz="2200" dirty="0">
                <a:latin typeface="Microsoft Sans Serif"/>
                <a:cs typeface="Microsoft Sans Serif"/>
              </a:rPr>
              <a:t>на</a:t>
            </a:r>
            <a:r>
              <a:rPr sz="2200" spc="-8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лабораторних</a:t>
            </a:r>
            <a:r>
              <a:rPr sz="2200" spc="-6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тваринах</a:t>
            </a:r>
            <a:endParaRPr sz="22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8784" y="2209028"/>
            <a:ext cx="2523744" cy="33649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2311729"/>
            <a:ext cx="3512820" cy="2947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71388" y="1414272"/>
            <a:ext cx="2771140" cy="431800"/>
          </a:xfrm>
          <a:prstGeom prst="rect">
            <a:avLst/>
          </a:prstGeom>
          <a:solidFill>
            <a:srgbClr val="E6E8EB"/>
          </a:solidFill>
        </p:spPr>
        <p:txBody>
          <a:bodyPr vert="horz" wrap="square" lIns="0" tIns="3873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305"/>
              </a:spcBef>
            </a:pPr>
            <a:r>
              <a:rPr sz="2200" dirty="0">
                <a:latin typeface="Microsoft Sans Serif"/>
                <a:cs typeface="Microsoft Sans Serif"/>
              </a:rPr>
              <a:t>Операційна</a:t>
            </a:r>
            <a:r>
              <a:rPr sz="2200" spc="-14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кімната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03207" y="797539"/>
            <a:ext cx="3537585" cy="43180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2200" b="1" spc="-10" dirty="0">
                <a:latin typeface="Arial"/>
                <a:cs typeface="Arial"/>
              </a:rPr>
              <a:t>Експерементальна</a:t>
            </a:r>
            <a:r>
              <a:rPr sz="2200" b="1" spc="-100" dirty="0">
                <a:latin typeface="Arial"/>
                <a:cs typeface="Arial"/>
              </a:rPr>
              <a:t> </a:t>
            </a:r>
            <a:r>
              <a:rPr sz="2200" b="1" spc="-20" dirty="0">
                <a:latin typeface="Arial"/>
                <a:cs typeface="Arial"/>
              </a:rPr>
              <a:t>база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xmlns="" id="{566B13C9-1470-46D5-B799-05334BBF411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64766" y="3657600"/>
            <a:ext cx="2523744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D19818-22F3-4130-8CD2-62205A49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6645216" cy="26062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57B697-1D11-434B-A5AC-F368CE15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093479"/>
            <a:ext cx="1920406" cy="2400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46D5F1-DF09-4C17-A3D8-4E14080B4959}"/>
              </a:ext>
            </a:extLst>
          </p:cNvPr>
          <p:cNvSpPr txBox="1"/>
          <p:nvPr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800" b="1" i="0" dirty="0" err="1">
                <a:effectLst/>
              </a:rPr>
              <a:t>Аудиторії</a:t>
            </a:r>
            <a:endParaRPr lang="uk-UA" sz="28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21002B-A7A2-4A74-901C-CE0B7FC4C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89995"/>
            <a:ext cx="2541450" cy="20536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6BC7D2-734C-4C1C-92BE-444B5D4C3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13796"/>
            <a:ext cx="2819400" cy="22060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D0BC5A3-3A76-4B9F-9CD8-AE9C2AE8D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3796"/>
            <a:ext cx="2819400" cy="22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20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5DA811-CC63-4EE2-8E05-AE5A079E0C0C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800" b="1" i="0" dirty="0" err="1">
                <a:effectLst/>
              </a:rPr>
              <a:t>Комп’ютерний</a:t>
            </a:r>
            <a:r>
              <a:rPr lang="ru-RU" sz="2800" b="1" i="0" dirty="0">
                <a:effectLst/>
              </a:rPr>
              <a:t> </a:t>
            </a:r>
            <a:r>
              <a:rPr lang="ru-RU" sz="2800" b="1" i="0" dirty="0" err="1">
                <a:effectLst/>
              </a:rPr>
              <a:t>клас</a:t>
            </a:r>
            <a:r>
              <a:rPr lang="ru-RU" sz="2800" b="1" i="0" dirty="0">
                <a:effectLst/>
              </a:rPr>
              <a:t> </a:t>
            </a:r>
          </a:p>
          <a:p>
            <a:pPr algn="ctr"/>
            <a:endParaRPr lang="uk-UA" sz="1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D6EFD2-B1B9-4E30-80A6-BCF9B24F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5768840" cy="3330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E3A6AA-8B39-4478-A4B8-E6F8E375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12" y="4343400"/>
            <a:ext cx="6264183" cy="217188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55C557DC-6747-428E-B4F5-80074A59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03114"/>
            <a:ext cx="323649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63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1C8FD4-7B9B-4B31-92C9-7291D4C8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76" y="990600"/>
            <a:ext cx="4534124" cy="4495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0DA022-B468-42A4-9B8D-35D242286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786" y="952500"/>
            <a:ext cx="40007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50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3E6981-658A-4704-AF36-D3B661B9A3D9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3600" b="1" i="0" dirty="0" err="1">
                <a:effectLst/>
              </a:rPr>
              <a:t>Їдальня</a:t>
            </a:r>
            <a:r>
              <a:rPr lang="ru-RU" sz="3600" b="1" i="0" dirty="0">
                <a:effectLst/>
              </a:rPr>
              <a:t> </a:t>
            </a:r>
          </a:p>
          <a:p>
            <a:pPr algn="ctr"/>
            <a:endParaRPr lang="uk-UA" sz="1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01D779-076E-44E8-B73E-9FF88B1C6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2834886" cy="42638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1FA789-915C-49A4-9EDA-DC121519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911" y="3019425"/>
            <a:ext cx="2671416" cy="381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B3A8AF-94FC-4B31-8B30-5C066C024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715" y="598233"/>
            <a:ext cx="2682472" cy="41989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903C77-B368-4B10-A962-92C561829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4" y="868590"/>
            <a:ext cx="2724229" cy="20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5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B6B1C4-A7FB-4B61-8F7A-1FCABFEE68A3}"/>
              </a:ext>
            </a:extLst>
          </p:cNvPr>
          <p:cNvSpPr txBox="1"/>
          <p:nvPr/>
        </p:nvSpPr>
        <p:spPr>
          <a:xfrm>
            <a:off x="76200" y="88935"/>
            <a:ext cx="308499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Спортивний</a:t>
            </a: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комплекс ЛНУВМБ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імені</a:t>
            </a: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С.З.Ґжицького</a:t>
            </a:r>
            <a:endParaRPr lang="ru-RU" b="1" i="0" dirty="0">
              <a:solidFill>
                <a:srgbClr val="1E2A3D"/>
              </a:solidFill>
              <a:effectLst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D4BED8-979F-47C4-B9E3-9C9B9782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725" y="4097510"/>
            <a:ext cx="3465073" cy="2600323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0734C60-F8E5-4829-A1FC-7ED96819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8" y="1196765"/>
            <a:ext cx="2949196" cy="22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43F51129-338B-4778-A4FC-0BD1A8AE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8" y="3661789"/>
            <a:ext cx="2949196" cy="30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9B28B9EC-0C08-4DCE-B75C-600ACBA39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118" y="808337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xmlns="" id="{A905BBD1-1805-4119-875D-B3AE054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98" y="708450"/>
            <a:ext cx="2321002" cy="26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xmlns="" id="{60064E85-4E9E-4A03-AC99-9FDEE546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10" y="4097511"/>
            <a:ext cx="2166575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9A45A6-7085-49B9-BCFD-A721D2742D15}"/>
              </a:ext>
            </a:extLst>
          </p:cNvPr>
          <p:cNvSpPr txBox="1"/>
          <p:nvPr/>
        </p:nvSpPr>
        <p:spPr>
          <a:xfrm>
            <a:off x="6557176" y="3259161"/>
            <a:ext cx="2586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Спортивний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16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майданчик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</a:t>
            </a:r>
            <a:r>
              <a:rPr lang="ru-RU" sz="16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паркова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зона </a:t>
            </a:r>
            <a:r>
              <a:rPr lang="ru-RU" sz="16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університету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)</a:t>
            </a:r>
            <a:endParaRPr lang="uk-UA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DC2CEC2-B218-4F3E-8D94-35139DF9E5D7}"/>
              </a:ext>
            </a:extLst>
          </p:cNvPr>
          <p:cNvSpPr txBox="1"/>
          <p:nvPr/>
        </p:nvSpPr>
        <p:spPr>
          <a:xfrm>
            <a:off x="3173015" y="3636980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Зал ігрових видів спорту</a:t>
            </a:r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285B417-17AA-4157-AD0F-8BB2F71DEF90}"/>
              </a:ext>
            </a:extLst>
          </p:cNvPr>
          <p:cNvSpPr txBox="1"/>
          <p:nvPr/>
        </p:nvSpPr>
        <p:spPr>
          <a:xfrm>
            <a:off x="6982046" y="25417"/>
            <a:ext cx="2057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Зал змішаних єдиноборств</a:t>
            </a:r>
            <a:endParaRPr lang="uk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B53383-063D-4CDD-9C5F-3820270AC75D}"/>
              </a:ext>
            </a:extLst>
          </p:cNvPr>
          <p:cNvSpPr txBox="1"/>
          <p:nvPr/>
        </p:nvSpPr>
        <p:spPr>
          <a:xfrm>
            <a:off x="3281725" y="71574"/>
            <a:ext cx="3347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Зал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важної</a:t>
            </a: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атлетики та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атлетичних</a:t>
            </a: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видів</a:t>
            </a: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спорту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8741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92571D9F-97AD-4B09-A599-2DD077B4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6" y="402193"/>
            <a:ext cx="2367516" cy="226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422FCE1F-43E4-4773-A18C-2BC19A9A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22" y="402194"/>
            <a:ext cx="2425323" cy="226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8CEEEF18-4025-4884-928B-C6533479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20" y="3429000"/>
            <a:ext cx="236671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CD620A8F-848F-450F-B665-1419C4C3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5" y="3429000"/>
            <a:ext cx="264573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9711C7-02CE-44C8-99FC-8F8CE227797A}"/>
              </a:ext>
            </a:extLst>
          </p:cNvPr>
          <p:cNvSpPr txBox="1"/>
          <p:nvPr/>
        </p:nvSpPr>
        <p:spPr>
          <a:xfrm>
            <a:off x="2272375" y="2509"/>
            <a:ext cx="1338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Сауна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71E179-799E-4C71-AC19-EC7EA0EA70B5}"/>
              </a:ext>
            </a:extLst>
          </p:cNvPr>
          <p:cNvSpPr txBox="1"/>
          <p:nvPr/>
        </p:nvSpPr>
        <p:spPr>
          <a:xfrm>
            <a:off x="1676064" y="2819400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Роздягальні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BFDA55-061B-416A-9140-03D9D368813B}"/>
              </a:ext>
            </a:extLst>
          </p:cNvPr>
          <p:cNvSpPr txBox="1"/>
          <p:nvPr/>
        </p:nvSpPr>
        <p:spPr>
          <a:xfrm>
            <a:off x="5314694" y="762000"/>
            <a:ext cx="3631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Танцювально</a:t>
            </a:r>
            <a:r>
              <a:rPr lang="uk-UA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-ігровий зал</a:t>
            </a:r>
            <a:endParaRPr lang="uk-UA" dirty="0"/>
          </a:p>
        </p:txBody>
      </p:sp>
      <p:pic>
        <p:nvPicPr>
          <p:cNvPr id="9226" name="Picture 10">
            <a:extLst>
              <a:ext uri="{FF2B5EF4-FFF2-40B4-BE49-F238E27FC236}">
                <a16:creationId xmlns:a16="http://schemas.microsoft.com/office/drawing/2014/main" xmlns="" id="{7528E2B1-B53E-457C-9479-9905A4F3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78" y="1604496"/>
            <a:ext cx="3715387" cy="36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40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ED94D1-A8F0-4288-B85E-BE43F139AD58}"/>
              </a:ext>
            </a:extLst>
          </p:cNvPr>
          <p:cNvSpPr txBox="1"/>
          <p:nvPr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800" b="1" i="0" dirty="0" err="1">
                <a:effectLst/>
              </a:rPr>
              <a:t>Бібліотека</a:t>
            </a:r>
            <a:r>
              <a:rPr lang="ru-RU" sz="2800" b="1" i="0" dirty="0">
                <a:effectLst/>
              </a:rPr>
              <a:t> </a:t>
            </a:r>
            <a:r>
              <a:rPr lang="ru-RU" sz="2800" b="1" i="0" dirty="0" err="1">
                <a:effectLst/>
              </a:rPr>
              <a:t>кафедри</a:t>
            </a:r>
            <a:endParaRPr lang="uk-UA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703BCC-681E-4AF2-A5E5-D30DCC49F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4572000" cy="4191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0C3DA4-64F8-4F7F-B578-FDEA4FFC5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4114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3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1EDCFB-DD19-47D3-96B1-391941740557}"/>
              </a:ext>
            </a:extLst>
          </p:cNvPr>
          <p:cNvSpPr txBox="1"/>
          <p:nvPr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800" b="1" i="0" dirty="0" err="1">
                <a:effectLst/>
              </a:rPr>
              <a:t>Бібліотека</a:t>
            </a:r>
            <a:r>
              <a:rPr lang="ru-RU" sz="2800" b="1" i="0" dirty="0">
                <a:effectLst/>
              </a:rPr>
              <a:t> та </a:t>
            </a:r>
            <a:r>
              <a:rPr lang="ru-RU" sz="2800" b="1" i="0" dirty="0" err="1">
                <a:effectLst/>
              </a:rPr>
              <a:t>читальний</a:t>
            </a:r>
            <a:r>
              <a:rPr lang="ru-RU" sz="2800" b="1" i="0" dirty="0">
                <a:effectLst/>
              </a:rPr>
              <a:t> зал</a:t>
            </a:r>
            <a:endParaRPr lang="uk-UA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A3C7A90-657F-425E-8F04-F8B65366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858" y="833128"/>
            <a:ext cx="3558848" cy="25196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BEFB5CA-E303-49C6-8234-71C5478DA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16" y="4495801"/>
            <a:ext cx="4404742" cy="22846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811B09-7412-452A-8681-8FEB44C7B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28" y="1242206"/>
            <a:ext cx="2225309" cy="29547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E80274-2B1B-4651-92AC-4D8AFB1F2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" y="3334966"/>
            <a:ext cx="2452502" cy="1724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5126B94-5A78-47E2-A1E1-0AD9102A3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68" y="4023932"/>
            <a:ext cx="3345623" cy="25196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2E5FA1E-842A-44DD-8D85-0269C7865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5" y="691857"/>
            <a:ext cx="2890173" cy="25668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712A92F-1091-44EA-BC7C-949A3814D8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8" y="4672138"/>
            <a:ext cx="1587838" cy="21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69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964725-60F6-4360-82B1-1434013F1ADE}"/>
              </a:ext>
            </a:extLst>
          </p:cNvPr>
          <p:cNvSpPr txBox="1"/>
          <p:nvPr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800" b="1" i="0" dirty="0" err="1">
                <a:effectLst/>
              </a:rPr>
              <a:t>Гуртожиток</a:t>
            </a:r>
            <a:endParaRPr lang="uk-UA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2A489F-540C-45EA-A892-0973FC69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936" y="1219200"/>
            <a:ext cx="2144511" cy="2762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332157-C961-431B-AE40-43F38C1AD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94" y="4267200"/>
            <a:ext cx="3035353" cy="228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92EE419-1BE8-4A17-A088-5980EB094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2176001" cy="2992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AE8D606-10A1-4424-9221-32D0D9DD6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77" y="762000"/>
            <a:ext cx="3541245" cy="2667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FDBAB6-3B04-47A3-AD52-E0E77EEF17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77" y="3556397"/>
            <a:ext cx="2529460" cy="32266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C9B1362-FC6C-44E2-AADF-553F5A9E7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400"/>
            <a:ext cx="252946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5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6D2F0E-34E8-42B1-8FAC-AE21A5D37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00449"/>
            <a:ext cx="2049065" cy="2824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358323-EE24-47F7-9ED5-7FBF59BDFFAA}"/>
              </a:ext>
            </a:extLst>
          </p:cNvPr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000" b="1" i="0" dirty="0">
              <a:solidFill>
                <a:srgbClr val="1E2A3D"/>
              </a:solidFill>
              <a:effectLst/>
            </a:endParaRPr>
          </a:p>
          <a:p>
            <a:pPr algn="ctr"/>
            <a:r>
              <a:rPr lang="ru-RU" sz="2800" b="1" dirty="0" err="1" smtClean="0"/>
              <a:t>Укриття</a:t>
            </a:r>
            <a:endParaRPr lang="ru-RU" sz="2800" b="1" dirty="0" smtClean="0"/>
          </a:p>
          <a:p>
            <a:pPr algn="ctr"/>
            <a:endParaRPr lang="uk-UA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35FCDB-C0EB-466D-81FD-C0492B3A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7" y="3810000"/>
            <a:ext cx="2588550" cy="22096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7EC797F-C304-4417-9B97-4B440792A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80" y="4027585"/>
            <a:ext cx="3276600" cy="25909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F5E771-2EE6-4212-B27D-CCC085DA0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60379"/>
            <a:ext cx="2353865" cy="30242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7BB282A-3BE5-45CF-B1AE-AE823CC8AE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15" y="771874"/>
            <a:ext cx="2353865" cy="27321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F4EC7C-3B9A-453F-8C64-B7B3D1F745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1" y="1108114"/>
            <a:ext cx="2495629" cy="18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0583" y="1735931"/>
            <a:ext cx="3706369" cy="654666"/>
          </a:xfrm>
          <a:prstGeom prst="rect">
            <a:avLst/>
          </a:prstGeom>
          <a:solidFill>
            <a:srgbClr val="E6E8EB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305"/>
              </a:spcBef>
            </a:pPr>
            <a:r>
              <a:rPr sz="2000" dirty="0">
                <a:latin typeface="Microsoft Sans Serif"/>
                <a:cs typeface="Microsoft Sans Serif"/>
              </a:rPr>
              <a:t>Віварій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для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проведення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дослідів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на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птиці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756" y="2896749"/>
            <a:ext cx="3240024" cy="28880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804160" y="861060"/>
            <a:ext cx="3535679" cy="43180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5"/>
              </a:spcBef>
            </a:pPr>
            <a:r>
              <a:rPr sz="2200" b="1" spc="-10" dirty="0">
                <a:latin typeface="Arial"/>
                <a:cs typeface="Arial"/>
              </a:rPr>
              <a:t>Експерементальна</a:t>
            </a:r>
            <a:r>
              <a:rPr sz="2200" b="1" spc="-100" dirty="0">
                <a:latin typeface="Arial"/>
                <a:cs typeface="Arial"/>
              </a:rPr>
              <a:t> </a:t>
            </a:r>
            <a:r>
              <a:rPr sz="2200" b="1" spc="-20" dirty="0">
                <a:latin typeface="Arial"/>
                <a:cs typeface="Arial"/>
              </a:rPr>
              <a:t>база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xmlns="" id="{BCDD6260-26C9-4077-BFD9-66AC8193DC33}"/>
              </a:ext>
            </a:extLst>
          </p:cNvPr>
          <p:cNvSpPr txBox="1"/>
          <p:nvPr/>
        </p:nvSpPr>
        <p:spPr>
          <a:xfrm>
            <a:off x="5105400" y="1678454"/>
            <a:ext cx="3385185" cy="769620"/>
          </a:xfrm>
          <a:prstGeom prst="rect">
            <a:avLst/>
          </a:prstGeom>
          <a:solidFill>
            <a:srgbClr val="E6E8EB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200" dirty="0">
                <a:latin typeface="Microsoft Sans Serif"/>
                <a:cs typeface="Microsoft Sans Serif"/>
              </a:rPr>
              <a:t>Віварій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для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проведення</a:t>
            </a:r>
            <a:endParaRPr sz="2200" dirty="0">
              <a:latin typeface="Microsoft Sans Serif"/>
              <a:cs typeface="Microsoft Sans Serif"/>
            </a:endParaRPr>
          </a:p>
          <a:p>
            <a:pPr marL="489584">
              <a:lnSpc>
                <a:spcPct val="100000"/>
              </a:lnSpc>
              <a:spcBef>
                <a:spcPts val="5"/>
              </a:spcBef>
            </a:pPr>
            <a:r>
              <a:rPr sz="2200" dirty="0">
                <a:latin typeface="Microsoft Sans Serif"/>
                <a:cs typeface="Microsoft Sans Serif"/>
              </a:rPr>
              <a:t>дослідів</a:t>
            </a:r>
            <a:r>
              <a:rPr sz="2200" spc="-1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на</a:t>
            </a:r>
            <a:r>
              <a:rPr sz="2200" spc="-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кролях</a:t>
            </a:r>
            <a:endParaRPr sz="2200" dirty="0">
              <a:latin typeface="Microsoft Sans Serif"/>
              <a:cs typeface="Microsoft Sans Serif"/>
            </a:endParaRP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xmlns="" id="{DB543C21-B349-4909-B1DF-995A48EB7DA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88509" y="2810312"/>
            <a:ext cx="3385185" cy="25286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D15BEE-544E-4EE0-A71C-414B54D72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03" y="2810312"/>
            <a:ext cx="1727101" cy="2293246"/>
          </a:xfrm>
          <a:prstGeom prst="rect">
            <a:avLst/>
          </a:prstGeom>
        </p:spPr>
      </p:pic>
      <p:pic>
        <p:nvPicPr>
          <p:cNvPr id="16" name="object 10">
            <a:extLst>
              <a:ext uri="{FF2B5EF4-FFF2-40B4-BE49-F238E27FC236}">
                <a16:creationId xmlns:a16="http://schemas.microsoft.com/office/drawing/2014/main" xmlns="" id="{E362F20C-F5ED-421B-A660-B19B1B0729B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1035" y="4572849"/>
            <a:ext cx="2166099" cy="1613929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735660C7-1E5E-4A54-A9C5-47D3E0CE7373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xmlns="" id="{BB1813FC-C6D6-49C1-BC00-53E5416D053E}"/>
              </a:ext>
            </a:extLst>
          </p:cNvPr>
          <p:cNvSpPr txBox="1">
            <a:spLocks/>
          </p:cNvSpPr>
          <p:nvPr/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lang="uk-UA"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lang="uk-UA"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lang="uk-UA"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lang="uk-UA"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Інститут</a:t>
            </a:r>
            <a:r>
              <a:rPr spc="-110" dirty="0"/>
              <a:t> </a:t>
            </a:r>
            <a:r>
              <a:rPr dirty="0"/>
              <a:t>біології</a:t>
            </a:r>
            <a:r>
              <a:rPr spc="-105" dirty="0"/>
              <a:t> </a:t>
            </a:r>
            <a:r>
              <a:rPr dirty="0"/>
              <a:t>тварин</a:t>
            </a:r>
            <a:r>
              <a:rPr spc="-105" dirty="0"/>
              <a:t> </a:t>
            </a:r>
            <a:r>
              <a:rPr spc="-20" dirty="0"/>
              <a:t>НААН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26430" y="1839719"/>
            <a:ext cx="369773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292934"/>
                </a:solidFill>
                <a:latin typeface="Microsoft Sans Serif"/>
                <a:cs typeface="Microsoft Sans Serif"/>
              </a:rPr>
              <a:t>Біохімічні</a:t>
            </a:r>
            <a:r>
              <a:rPr sz="2000" b="1" spc="-65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solidFill>
                  <a:srgbClr val="292934"/>
                </a:solidFill>
                <a:latin typeface="Microsoft Sans Serif"/>
                <a:cs typeface="Microsoft Sans Serif"/>
              </a:rPr>
              <a:t>аналізатори</a:t>
            </a:r>
            <a:r>
              <a:rPr sz="2000" b="1" spc="-85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20" dirty="0">
                <a:solidFill>
                  <a:srgbClr val="292934"/>
                </a:solidFill>
                <a:latin typeface="Microsoft Sans Serif"/>
                <a:cs typeface="Microsoft Sans Serif"/>
              </a:rPr>
              <a:t>крові</a:t>
            </a:r>
            <a:endParaRPr sz="2000" b="1" dirty="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5300" y="1551432"/>
            <a:ext cx="4424680" cy="4735195"/>
            <a:chOff x="495300" y="1551432"/>
            <a:chExt cx="4424680" cy="47351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247" y="3744467"/>
              <a:ext cx="4078224" cy="2542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" y="1551432"/>
              <a:ext cx="3528060" cy="264566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972435" y="809694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0640" y="2814827"/>
            <a:ext cx="3813048" cy="285902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9E3B5D2C-932D-4CEF-AAC4-5F092C12413A}"/>
              </a:ext>
            </a:extLst>
          </p:cNvPr>
          <p:cNvSpPr txBox="1">
            <a:spLocks/>
          </p:cNvSpPr>
          <p:nvPr/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100" b="1" i="0" kern="1200" spc="-5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3200">
                <a:solidFill>
                  <a:schemeClr val="tx1"/>
                </a:solidFill>
              </a:rPr>
              <a:t>Інститут</a:t>
            </a:r>
            <a:r>
              <a:rPr lang="uk-UA" sz="3200" spc="-110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біології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тварин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 spc="-20">
                <a:solidFill>
                  <a:schemeClr val="tx1"/>
                </a:solidFill>
              </a:rPr>
              <a:t>НААН</a:t>
            </a:r>
            <a:endParaRPr lang="uk-UA" sz="3200" spc="-20" dirty="0">
              <a:solidFill>
                <a:schemeClr val="tx1"/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A35B0D8B-3468-418A-8F94-E190694062D4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1937267F-CC65-4084-A2F5-E1DF978A31C2}"/>
              </a:ext>
            </a:extLst>
          </p:cNvPr>
          <p:cNvSpPr txBox="1">
            <a:spLocks/>
          </p:cNvSpPr>
          <p:nvPr/>
        </p:nvSpPr>
        <p:spPr>
          <a:xfrm>
            <a:off x="789558" y="150254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100" b="1" i="0" kern="1200" spc="-5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3200">
                <a:solidFill>
                  <a:schemeClr val="tx1"/>
                </a:solidFill>
              </a:rPr>
              <a:t>Інститут</a:t>
            </a:r>
            <a:r>
              <a:rPr lang="uk-UA" sz="3200" spc="-110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біології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тварин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 spc="-20">
                <a:solidFill>
                  <a:schemeClr val="tx1"/>
                </a:solidFill>
              </a:rPr>
              <a:t>НААН</a:t>
            </a:r>
            <a:endParaRPr lang="uk-UA" sz="3200" spc="-2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Інститут</a:t>
            </a:r>
            <a:r>
              <a:rPr spc="-110" dirty="0"/>
              <a:t> </a:t>
            </a:r>
            <a:r>
              <a:rPr dirty="0"/>
              <a:t>біології</a:t>
            </a:r>
            <a:r>
              <a:rPr spc="-105" dirty="0"/>
              <a:t> </a:t>
            </a:r>
            <a:r>
              <a:rPr dirty="0"/>
              <a:t>тварин</a:t>
            </a:r>
            <a:r>
              <a:rPr spc="-105" dirty="0"/>
              <a:t> </a:t>
            </a:r>
            <a:r>
              <a:rPr spc="-20" dirty="0"/>
              <a:t>НААН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26619" y="1096123"/>
            <a:ext cx="35230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2000" b="1" spc="-25" dirty="0">
                <a:solidFill>
                  <a:srgbClr val="292934"/>
                </a:solidFill>
                <a:latin typeface="Microsoft Sans Serif"/>
                <a:cs typeface="Microsoft Sans Serif"/>
              </a:rPr>
              <a:t>Г</a:t>
            </a:r>
            <a:r>
              <a:rPr sz="2000" b="1" spc="-25" dirty="0" err="1">
                <a:solidFill>
                  <a:srgbClr val="292934"/>
                </a:solidFill>
                <a:latin typeface="Microsoft Sans Serif"/>
                <a:cs typeface="Microsoft Sans Serif"/>
              </a:rPr>
              <a:t>ематологічні</a:t>
            </a:r>
            <a:r>
              <a:rPr sz="2000" b="1" spc="-10" dirty="0">
                <a:solidFill>
                  <a:srgbClr val="292934"/>
                </a:solidFill>
                <a:latin typeface="Microsoft Sans Serif"/>
                <a:cs typeface="Microsoft Sans Serif"/>
              </a:rPr>
              <a:t> аналізатори</a:t>
            </a:r>
            <a:endParaRPr sz="2000" b="1" dirty="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6240" y="1424939"/>
            <a:ext cx="8270875" cy="4841875"/>
            <a:chOff x="396240" y="1424939"/>
            <a:chExt cx="8270875" cy="484187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0012" y="1424939"/>
              <a:ext cx="3233928" cy="24246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40" y="3692651"/>
              <a:ext cx="3432048" cy="25740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4419" y="2060447"/>
              <a:ext cx="3782568" cy="372160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96339" y="790955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0BF11CC9-920F-445F-B20B-754C39089B19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52905A49-5132-4435-B8EA-B6B135CB9642}"/>
              </a:ext>
            </a:extLst>
          </p:cNvPr>
          <p:cNvSpPr txBox="1">
            <a:spLocks/>
          </p:cNvSpPr>
          <p:nvPr/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100" b="1" i="0" kern="1200" spc="-5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3200">
                <a:solidFill>
                  <a:schemeClr val="tx1"/>
                </a:solidFill>
              </a:rPr>
              <a:t>Інститут</a:t>
            </a:r>
            <a:r>
              <a:rPr lang="uk-UA" sz="3200" spc="-110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біології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тварин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 spc="-20">
                <a:solidFill>
                  <a:schemeClr val="tx1"/>
                </a:solidFill>
              </a:rPr>
              <a:t>НААН</a:t>
            </a:r>
            <a:endParaRPr lang="uk-UA" sz="3200" spc="-2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Інститут</a:t>
            </a:r>
            <a:r>
              <a:rPr spc="-110" dirty="0"/>
              <a:t> </a:t>
            </a:r>
            <a:r>
              <a:rPr dirty="0"/>
              <a:t>біології</a:t>
            </a:r>
            <a:r>
              <a:rPr spc="-105" dirty="0"/>
              <a:t> </a:t>
            </a:r>
            <a:r>
              <a:rPr dirty="0"/>
              <a:t>тварин</a:t>
            </a:r>
            <a:r>
              <a:rPr spc="-105" dirty="0"/>
              <a:t> </a:t>
            </a:r>
            <a:r>
              <a:rPr spc="-20" dirty="0"/>
              <a:t>НААН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473" y="1979931"/>
            <a:ext cx="3450589" cy="204579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472" y="4191282"/>
            <a:ext cx="3450589" cy="204579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743200" y="856487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400" y="1334207"/>
            <a:ext cx="25380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5" dirty="0">
                <a:latin typeface="Microsoft Sans Serif"/>
                <a:cs typeface="Microsoft Sans Serif"/>
              </a:rPr>
              <a:t>Спектрофотометри</a:t>
            </a:r>
            <a:endParaRPr sz="2200" b="1" dirty="0">
              <a:latin typeface="Microsoft Sans Serif"/>
              <a:cs typeface="Microsoft Sans Serif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3C570197-0596-4C01-ABA6-FC8D2077810F}"/>
              </a:ext>
            </a:extLst>
          </p:cNvPr>
          <p:cNvSpPr txBox="1"/>
          <p:nvPr/>
        </p:nvSpPr>
        <p:spPr>
          <a:xfrm>
            <a:off x="5896035" y="1356649"/>
            <a:ext cx="22009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Microsoft Sans Serif"/>
                <a:cs typeface="Microsoft Sans Serif"/>
              </a:rPr>
              <a:t>Ліофільна</a:t>
            </a:r>
            <a:r>
              <a:rPr sz="2200" b="1" spc="-145" dirty="0">
                <a:latin typeface="Microsoft Sans Serif"/>
                <a:cs typeface="Microsoft Sans Serif"/>
              </a:rPr>
              <a:t> </a:t>
            </a:r>
            <a:r>
              <a:rPr sz="2200" b="1" spc="-10" dirty="0">
                <a:latin typeface="Microsoft Sans Serif"/>
                <a:cs typeface="Microsoft Sans Serif"/>
              </a:rPr>
              <a:t>сушка</a:t>
            </a:r>
            <a:endParaRPr sz="2200" b="1" dirty="0">
              <a:latin typeface="Microsoft Sans Serif"/>
              <a:cs typeface="Microsoft Sans Serif"/>
            </a:endParaRPr>
          </a:p>
        </p:txBody>
      </p:sp>
      <p:pic>
        <p:nvPicPr>
          <p:cNvPr id="12" name="object 9">
            <a:extLst>
              <a:ext uri="{FF2B5EF4-FFF2-40B4-BE49-F238E27FC236}">
                <a16:creationId xmlns:a16="http://schemas.microsoft.com/office/drawing/2014/main" xmlns="" id="{866333BB-81A1-40D3-BF30-CE03A764251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6490" y="3603508"/>
            <a:ext cx="1995110" cy="2568692"/>
          </a:xfrm>
          <a:prstGeom prst="rect">
            <a:avLst/>
          </a:prstGeom>
        </p:spPr>
      </p:pic>
      <p:pic>
        <p:nvPicPr>
          <p:cNvPr id="13" name="object 7">
            <a:extLst>
              <a:ext uri="{FF2B5EF4-FFF2-40B4-BE49-F238E27FC236}">
                <a16:creationId xmlns:a16="http://schemas.microsoft.com/office/drawing/2014/main" xmlns="" id="{F7DF784A-68AF-4ADD-9CC3-584D35811D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1999" y="2057976"/>
            <a:ext cx="2286001" cy="3123624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FA55CF1A-6F00-46BB-8ACD-D7A3E66CF555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8F0615B4-6A76-4DCD-AA47-5D9F6B9360BE}"/>
              </a:ext>
            </a:extLst>
          </p:cNvPr>
          <p:cNvSpPr txBox="1">
            <a:spLocks/>
          </p:cNvSpPr>
          <p:nvPr/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100" b="1" i="0" kern="1200" spc="-5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uk-UA" sz="3200">
                <a:solidFill>
                  <a:schemeClr val="tx1"/>
                </a:solidFill>
              </a:rPr>
              <a:t>Інститут</a:t>
            </a:r>
            <a:r>
              <a:rPr lang="uk-UA" sz="3200" spc="-110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біології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>
                <a:solidFill>
                  <a:schemeClr val="tx1"/>
                </a:solidFill>
              </a:rPr>
              <a:t>тварин</a:t>
            </a:r>
            <a:r>
              <a:rPr lang="uk-UA" sz="3200" spc="-105">
                <a:solidFill>
                  <a:schemeClr val="tx1"/>
                </a:solidFill>
              </a:rPr>
              <a:t> </a:t>
            </a:r>
            <a:r>
              <a:rPr lang="uk-UA" sz="3200" spc="-20">
                <a:solidFill>
                  <a:schemeClr val="tx1"/>
                </a:solidFill>
              </a:rPr>
              <a:t>НААН</a:t>
            </a:r>
            <a:endParaRPr lang="uk-UA" sz="3200" spc="-2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7655" y="3596640"/>
            <a:ext cx="4125467" cy="24429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6339" y="1399032"/>
            <a:ext cx="3525012" cy="2107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96339" y="790955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248" y="3662171"/>
            <a:ext cx="3759708" cy="23591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0552" y="1461516"/>
            <a:ext cx="2479548" cy="20589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930900" y="800226"/>
            <a:ext cx="13531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292934"/>
                </a:solidFill>
                <a:latin typeface="Microsoft Sans Serif"/>
                <a:cs typeface="Microsoft Sans Serif"/>
              </a:rPr>
              <a:t>Мікроскопи</a:t>
            </a:r>
            <a:endParaRPr sz="2000" b="1" dirty="0">
              <a:latin typeface="Microsoft Sans Serif"/>
              <a:cs typeface="Microsoft Sans Serif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BDDBC244-9016-48C4-BBDF-FE626FECCB65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6330C9BB-732A-4F64-9857-91F8D3C719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9302" y="1393348"/>
            <a:ext cx="810539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5814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292934"/>
                </a:solidFill>
                <a:latin typeface="Microsoft Sans Serif"/>
                <a:cs typeface="Microsoft Sans Serif"/>
              </a:rPr>
              <a:t>Амінокислотний</a:t>
            </a:r>
            <a:r>
              <a:rPr sz="2000" b="1" spc="-45" dirty="0">
                <a:solidFill>
                  <a:srgbClr val="292934"/>
                </a:solidFill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solidFill>
                  <a:srgbClr val="292934"/>
                </a:solidFill>
                <a:latin typeface="Microsoft Sans Serif"/>
                <a:cs typeface="Microsoft Sans Serif"/>
              </a:rPr>
              <a:t>аналізатор </a:t>
            </a:r>
            <a:r>
              <a:rPr sz="2000" b="1" dirty="0">
                <a:solidFill>
                  <a:srgbClr val="292934"/>
                </a:solidFill>
                <a:latin typeface="Arial MT"/>
                <a:cs typeface="Arial MT"/>
              </a:rPr>
              <a:t>BIOTRONIK,</a:t>
            </a:r>
            <a:r>
              <a:rPr sz="2000" b="1" spc="-50" dirty="0">
                <a:solidFill>
                  <a:srgbClr val="292934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292934"/>
                </a:solidFill>
                <a:latin typeface="Arial MT"/>
                <a:cs typeface="Arial MT"/>
              </a:rPr>
              <a:t>Program</a:t>
            </a:r>
            <a:r>
              <a:rPr sz="2000" b="1" spc="-40" dirty="0">
                <a:solidFill>
                  <a:srgbClr val="292934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292934"/>
                </a:solidFill>
                <a:latin typeface="Arial MT"/>
                <a:cs typeface="Arial MT"/>
              </a:rPr>
              <a:t>unit</a:t>
            </a:r>
            <a:r>
              <a:rPr sz="2000" b="1" spc="-25" dirty="0">
                <a:solidFill>
                  <a:srgbClr val="292934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292934"/>
                </a:solidFill>
                <a:latin typeface="Arial MT"/>
                <a:cs typeface="Arial MT"/>
              </a:rPr>
              <a:t>BT</a:t>
            </a:r>
            <a:r>
              <a:rPr sz="2000" b="1" spc="-50" dirty="0">
                <a:solidFill>
                  <a:srgbClr val="292934"/>
                </a:solidFill>
                <a:latin typeface="Arial MT"/>
                <a:cs typeface="Arial MT"/>
              </a:rPr>
              <a:t> </a:t>
            </a:r>
            <a:r>
              <a:rPr sz="2000" b="1" spc="-20" dirty="0">
                <a:solidFill>
                  <a:srgbClr val="292934"/>
                </a:solidFill>
                <a:latin typeface="Arial MT"/>
                <a:cs typeface="Arial MT"/>
              </a:rPr>
              <a:t>6210</a:t>
            </a:r>
            <a:endParaRPr sz="2000" b="1" dirty="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9843" y="2057400"/>
            <a:ext cx="5544311" cy="41589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51557" y="831977"/>
            <a:ext cx="3244850" cy="401320"/>
          </a:xfrm>
          <a:prstGeom prst="rect">
            <a:avLst/>
          </a:prstGeom>
          <a:solidFill>
            <a:srgbClr val="AC8F67"/>
          </a:solidFill>
          <a:ln w="9525">
            <a:solidFill>
              <a:srgbClr val="715F55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Лабораторне</a:t>
            </a:r>
            <a:r>
              <a:rPr sz="2000" spc="-114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обладнання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D7091C35-FFFB-4874-9965-3D3F68759B01}"/>
              </a:ext>
            </a:extLst>
          </p:cNvPr>
          <p:cNvSpPr/>
          <p:nvPr/>
        </p:nvSpPr>
        <p:spPr>
          <a:xfrm>
            <a:off x="37719" y="184246"/>
            <a:ext cx="9048750" cy="497205"/>
          </a:xfrm>
          <a:custGeom>
            <a:avLst/>
            <a:gdLst/>
            <a:ahLst/>
            <a:cxnLst/>
            <a:rect l="l" t="t" r="r" b="b"/>
            <a:pathLst>
              <a:path w="9144000" h="497205">
                <a:moveTo>
                  <a:pt x="9144000" y="0"/>
                </a:moveTo>
                <a:lnTo>
                  <a:pt x="0" y="0"/>
                </a:lnTo>
                <a:lnTo>
                  <a:pt x="0" y="496824"/>
                </a:lnTo>
                <a:lnTo>
                  <a:pt x="9144000" y="496824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E3A9DAC6-3BB3-4B4A-8DD4-DA717404FD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9558" y="150255"/>
            <a:ext cx="77660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chemeClr val="tx1"/>
                </a:solidFill>
                <a:latin typeface="+mn-lt"/>
              </a:rPr>
              <a:t>Інститут</a:t>
            </a:r>
            <a:r>
              <a:rPr sz="3200" b="1" spc="-110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біології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dirty="0">
                <a:solidFill>
                  <a:schemeClr val="tx1"/>
                </a:solidFill>
                <a:latin typeface="+mn-lt"/>
              </a:rPr>
              <a:t>тварин</a:t>
            </a:r>
            <a:r>
              <a:rPr sz="3200" b="1" spc="-105" dirty="0">
                <a:solidFill>
                  <a:schemeClr val="tx1"/>
                </a:solidFill>
                <a:latin typeface="+mn-lt"/>
              </a:rPr>
              <a:t> </a:t>
            </a:r>
            <a:r>
              <a:rPr sz="3200" b="1" spc="-20" dirty="0">
                <a:solidFill>
                  <a:schemeClr val="tx1"/>
                </a:solidFill>
                <a:latin typeface="+mn-lt"/>
              </a:rPr>
              <a:t>НААН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Ретроспектива">
  <a:themeElements>
    <a:clrScheme name="Ретроспектива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спектив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тива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843</TotalTime>
  <Words>343</Words>
  <Application>Microsoft Office PowerPoint</Application>
  <PresentationFormat>Екран (4:3)</PresentationFormat>
  <Paragraphs>101</Paragraphs>
  <Slides>39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Arial MT</vt:lpstr>
      <vt:lpstr>Calibri</vt:lpstr>
      <vt:lpstr>Calibri Light</vt:lpstr>
      <vt:lpstr>Georgia</vt:lpstr>
      <vt:lpstr>Microsoft Sans Serif</vt:lpstr>
      <vt:lpstr>Roboto</vt:lpstr>
      <vt:lpstr>Ретроспектива</vt:lpstr>
      <vt:lpstr>Матеріально-технічна база для реалізації освітнньої програми кафедри біотехнології та радіології </vt:lpstr>
      <vt:lpstr>Презентація PowerPoint</vt:lpstr>
      <vt:lpstr>Інститут біології тварин НААН</vt:lpstr>
      <vt:lpstr>Презентація PowerPoint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Інститут біології тварин НААН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Структура та підрозділи університету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Інститут біології тварин НААН</dc:title>
  <dc:creator>Luchka corporation</dc:creator>
  <cp:lastModifiedBy>admink</cp:lastModifiedBy>
  <cp:revision>50</cp:revision>
  <dcterms:created xsi:type="dcterms:W3CDTF">2024-12-26T18:38:46Z</dcterms:created>
  <dcterms:modified xsi:type="dcterms:W3CDTF">2025-04-07T11:07:17Z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2023-10-22T00:00:00Z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2024-12-26T00:00:00Z</vt:filetime>
  </property>
  <property fmtid="{D5CDD505-2E9C-101B-9397-08002B2CF9AE}" pid="5" name="Producer">
    <vt:lpwstr>Microsoft® PowerPoint® LTSC</vt:lpwstr>
  </property>
</Properties>
</file>